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2" saveSubsetFonts="1" autoCompressPictures="0">
  <p:sldMasterIdLst>
    <p:sldMasterId id="2147483648" r:id="rId1"/>
  </p:sldMasterIdLst>
  <p:notesMasterIdLst>
    <p:notesMasterId r:id="rId18"/>
  </p:notesMasterIdLst>
  <p:sldIdLst>
    <p:sldId id="256" r:id="rId2"/>
    <p:sldId id="258" r:id="rId3"/>
    <p:sldId id="267" r:id="rId4"/>
    <p:sldId id="385" r:id="rId5"/>
    <p:sldId id="272" r:id="rId6"/>
    <p:sldId id="460" r:id="rId7"/>
    <p:sldId id="461" r:id="rId8"/>
    <p:sldId id="420" r:id="rId9"/>
    <p:sldId id="285" r:id="rId10"/>
    <p:sldId id="463" r:id="rId11"/>
    <p:sldId id="462" r:id="rId12"/>
    <p:sldId id="464" r:id="rId13"/>
    <p:sldId id="451" r:id="rId14"/>
    <p:sldId id="399" r:id="rId15"/>
    <p:sldId id="455" r:id="rId16"/>
    <p:sldId id="397" r:id="rId17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 horzBarState="minimized">
    <p:restoredLeft sz="0" autoAdjust="0"/>
    <p:restoredTop sz="0" autoAdjust="0"/>
  </p:normalViewPr>
  <p:slideViewPr>
    <p:cSldViewPr snapToGrid="0" snapToObjects="1">
      <p:cViewPr varScale="1">
        <p:scale>
          <a:sx n="22" d="100"/>
          <a:sy n="22" d="100"/>
        </p:scale>
        <p:origin x="3494" y="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340644-67DA-4341-BFF8-9BC90A9F52C4}" type="datetimeFigureOut">
              <a:rPr lang="nl-NL" smtClean="0"/>
              <a:t>24-2-2019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4885F7-7FB8-E640-A8AD-B95E5CE7887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9445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4885F7-7FB8-E640-A8AD-B95E5CE78877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621025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i="1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E58F4D-78D1-CC42-A469-FEB35B4A5AFD}" type="slidenum">
              <a:rPr lang="nl-NL" smtClean="0"/>
              <a:t>11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883257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4885F7-7FB8-E640-A8AD-B95E5CE78877}" type="slidenum">
              <a:rPr lang="nl-NL" smtClean="0"/>
              <a:t>12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707713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4885F7-7FB8-E640-A8AD-B95E5CE78877}" type="slidenum">
              <a:rPr lang="nl-NL" smtClean="0"/>
              <a:t>13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225430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baseline="0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4885F7-7FB8-E640-A8AD-B95E5CE78877}" type="slidenum">
              <a:rPr lang="nl-NL" smtClean="0"/>
              <a:t>14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15420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83C262-6195-4E6E-BD9C-A651871C3668}" type="slidenum">
              <a:rPr lang="nl-NL" smtClean="0"/>
              <a:pPr/>
              <a:t>15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907125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4885F7-7FB8-E640-A8AD-B95E5CE78877}" type="slidenum">
              <a:rPr lang="nl-NL" smtClean="0"/>
              <a:t>16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663412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83C262-6195-4E6E-BD9C-A651871C3668}" type="slidenum">
              <a:rPr lang="nl-NL" smtClean="0"/>
              <a:pPr/>
              <a:t>17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19757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4885F7-7FB8-E640-A8AD-B95E5CE78877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781488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i="1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E58F4D-78D1-CC42-A469-FEB35B4A5AFD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522859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83C262-6195-4E6E-BD9C-A651871C3668}" type="slidenum">
              <a:rPr lang="nl-NL" smtClean="0"/>
              <a:pPr/>
              <a:t>5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114148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E58F4D-78D1-CC42-A469-FEB35B4A5AFD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602184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E58F4D-78D1-CC42-A469-FEB35B4A5AFD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573516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E58F4D-78D1-CC42-A469-FEB35B4A5AFD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465234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E58F4D-78D1-CC42-A469-FEB35B4A5AFD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126181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E58F4D-78D1-CC42-A469-FEB35B4A5AFD}" type="slidenum">
              <a:rPr lang="nl-NL" smtClean="0"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623823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EE533F-72C6-4148-BE11-72D77B3E7C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AB7A5384-6BE5-5544-99E0-A1056603BC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B68B87A-EB4A-374D-A65B-15F750A8DD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9957E-CCBE-6E46-93BC-EFE94978F4E9}" type="datetime1">
              <a:rPr lang="nl-NL" smtClean="0"/>
              <a:t>24-2-2019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6EDB2EF-7E94-9D40-91F8-497E892A8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C3D31F9-9923-6E48-B16D-5E86C8B4E0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742E5-E26D-8548-BBF5-211C9E2ADD7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092505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61EF767-DC31-3044-98EC-AC5D77CC37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2F0D6C21-48D8-6F4B-A715-8D30448335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5E450B3-07A4-8746-A028-78663460F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07C92-11C9-864A-9C33-B2CB9B6AA0DB}" type="datetime1">
              <a:rPr lang="nl-NL" smtClean="0"/>
              <a:t>24-2-2019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207D5D9-3D65-EC40-AD1C-2B6F1F2987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A84963F-CBC7-4C4D-878E-1593E8666D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742E5-E26D-8548-BBF5-211C9E2ADD7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16941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CB6C3310-F623-3B43-A5AA-2E7125D53C9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4457F622-CA02-0E4F-8131-B0B64A2A26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FCFAF47-C40B-7E41-BCF9-16C813DAF2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B59F3-3FC6-9F45-9EF6-611D6396C085}" type="datetime1">
              <a:rPr lang="nl-NL" smtClean="0"/>
              <a:t>24-2-2019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4AF0C90-B56C-2D42-885F-64F8F6E6BE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F2A1A16-6668-3446-97BB-B65CA9935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742E5-E26D-8548-BBF5-211C9E2ADD7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806920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50C212F-3B15-9E41-B264-8ACD1AD525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CAAC60B-E300-6544-81C8-F00FFAA1AD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172F8B3-82F1-3C43-9D02-138D664C9F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F75E7-94B4-A347-A403-2E8B991C7B6E}" type="datetime1">
              <a:rPr lang="nl-NL" smtClean="0"/>
              <a:t>24-2-2019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868E92F-707B-3543-91E3-88EE7865F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BD51212-C300-E74B-A7D8-C7FD565E9C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742E5-E26D-8548-BBF5-211C9E2ADD7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424333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ED60E03-F125-7E46-B4C1-F91BC2DD7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07426A2-71D0-F24F-9F4C-7801B611B3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684E3B8-E671-944B-B620-7B418DB52F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08243-ADE2-A948-9925-77A638400593}" type="datetime1">
              <a:rPr lang="nl-NL" smtClean="0"/>
              <a:t>24-2-2019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89F22A6-F40A-0D4D-9EF0-A1F2185A5F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C2FEA64-5407-B148-8A14-8A7974DE3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742E5-E26D-8548-BBF5-211C9E2ADD7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14968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3D72B37-98B6-1B41-8272-C457067F53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FBE99C8-6A9A-C248-A210-8E3673D462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8AEAC5C5-0BF5-9841-96A1-EB562E973B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D0FC8782-55ED-0C48-AFA4-618C6632E7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8D168-A428-124B-AE0C-2A45FB419851}" type="datetime1">
              <a:rPr lang="nl-NL" smtClean="0"/>
              <a:t>24-2-2019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FAEA2B8-4D71-D84A-AE41-0FC83BF221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423C83F5-00E9-934E-91C2-5A2F3A6916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742E5-E26D-8548-BBF5-211C9E2ADD7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01124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94FA92-9055-6D45-9119-9BDB2BBCB3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EA63820-AD9A-8341-A850-DEE8B1181A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ABAF8A81-490F-2C46-8632-6266920AA1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E5E57679-CC8B-E64D-9243-5067D7893FF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BA653471-F519-7048-802A-BE5FB5CFF2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E0EC4BDE-1F92-5742-BEC0-A78C15F9A4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89434-FC11-F544-ADEB-7448CA90E13B}" type="datetime1">
              <a:rPr lang="nl-NL" smtClean="0"/>
              <a:t>24-2-2019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0335F8F9-3ED4-D847-B6A3-CCBC54C236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DD050CE6-2D91-1E42-96F4-AA0478082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742E5-E26D-8548-BBF5-211C9E2ADD7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568950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E816121-F4B2-1E42-85D3-3681DDAA06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6B4E2A4B-12B1-A947-876C-EBE84C77CA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621B1-EEA0-4F44-AD16-25CDF9B70B7B}" type="datetime1">
              <a:rPr lang="nl-NL" smtClean="0"/>
              <a:t>24-2-2019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15987342-43E6-6B45-BD08-17FC577484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16285DC0-629A-EE40-844E-EAA1FC372C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742E5-E26D-8548-BBF5-211C9E2ADD7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427146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B125411F-4286-7549-95A6-A252B8F06A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D77AF-4D4E-7B40-A8CC-352A425F6C7B}" type="datetime1">
              <a:rPr lang="nl-NL" smtClean="0"/>
              <a:t>24-2-2019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81DCDCFA-3A9C-2A44-A2C6-3063B7AB61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285EBE39-5F96-B641-A2DF-FDEF5EC280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742E5-E26D-8548-BBF5-211C9E2ADD7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06550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F19AC5F-0325-764D-A249-098497B666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784BB5A-0D32-A84A-A64B-DD3B77CF97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ABF4DB13-8C2E-104D-B24B-1FCB2686CD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2F50296F-7055-BB4C-9F66-E7AFFF18CF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1673D-A847-CD48-BBF2-77C79B0DB2F4}" type="datetime1">
              <a:rPr lang="nl-NL" smtClean="0"/>
              <a:t>24-2-2019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A3748506-2A9B-5E4E-8B36-F10503DEC2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0BCE9CA8-0A19-684B-8EFD-09658D47AF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742E5-E26D-8548-BBF5-211C9E2ADD7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699879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0E82836-96DD-A949-9766-88D5EDB0BB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11E87DA0-76FF-A248-8320-0F32B740A6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650A8959-6361-BC46-B8C2-9BC8DD1BB6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2D795E8E-26BC-1E4D-A999-3673FF2551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44B81-73B3-AF4D-B03F-B8CCAE3AFB2A}" type="datetime1">
              <a:rPr lang="nl-NL" smtClean="0"/>
              <a:t>24-2-2019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207453C5-2BFC-194B-A4E5-958C2E63CD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3FC0EF57-417A-2543-9696-EAF27047F0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742E5-E26D-8548-BBF5-211C9E2ADD7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2871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42F93B4E-B5BC-9445-9F71-9D000757B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70D82764-74C2-F64C-98CC-81E12D6BD6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7BDD885-0108-EA44-9779-A5723E2A3D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E6C17-7745-084B-8A96-5350D57FEEDD}" type="datetime1">
              <a:rPr lang="nl-NL" smtClean="0"/>
              <a:t>24-2-2019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DC2B8C58-577A-0B43-9150-18E25A8DFD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7AAA8FA-C466-AB4A-A343-38FAE2B37C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8742E5-E26D-8548-BBF5-211C9E2ADD7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73624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1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7FF55AC-9103-AC47-8032-19E37E7DA5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620253"/>
            <a:ext cx="9144000" cy="2695072"/>
          </a:xfrm>
        </p:spPr>
        <p:txBody>
          <a:bodyPr>
            <a:normAutofit fontScale="90000"/>
          </a:bodyPr>
          <a:lstStyle/>
          <a:p>
            <a:br>
              <a:rPr lang="nl-NL" dirty="0"/>
            </a:br>
            <a:br>
              <a:rPr lang="nl-NL" dirty="0"/>
            </a:br>
            <a:r>
              <a:rPr lang="nl-NL" sz="4900" b="1" dirty="0">
                <a:solidFill>
                  <a:srgbClr val="0070C0"/>
                </a:solidFill>
              </a:rPr>
              <a:t>Welkom bij de</a:t>
            </a:r>
            <a:br>
              <a:rPr lang="nl-NL" sz="4900" dirty="0">
                <a:solidFill>
                  <a:srgbClr val="0070C0"/>
                </a:solidFill>
              </a:rPr>
            </a:br>
            <a:r>
              <a:rPr lang="nl-NL" sz="4900" b="1" dirty="0">
                <a:solidFill>
                  <a:srgbClr val="0070C0"/>
                </a:solidFill>
              </a:rPr>
              <a:t>Regionale </a:t>
            </a:r>
            <a:br>
              <a:rPr lang="nl-NL" sz="4900" b="1" dirty="0">
                <a:solidFill>
                  <a:srgbClr val="0070C0"/>
                </a:solidFill>
              </a:rPr>
            </a:br>
            <a:r>
              <a:rPr lang="nl-NL" sz="4900" b="1" dirty="0">
                <a:solidFill>
                  <a:srgbClr val="0070C0"/>
                </a:solidFill>
              </a:rPr>
              <a:t>Implementatie</a:t>
            </a:r>
            <a:br>
              <a:rPr lang="nl-NL" sz="4900" b="1" dirty="0">
                <a:solidFill>
                  <a:srgbClr val="0070C0"/>
                </a:solidFill>
              </a:rPr>
            </a:br>
            <a:r>
              <a:rPr lang="nl-NL" sz="4900" b="1" dirty="0">
                <a:solidFill>
                  <a:srgbClr val="0070C0"/>
                </a:solidFill>
              </a:rPr>
              <a:t>bijeenkomst </a:t>
            </a:r>
            <a:br>
              <a:rPr lang="nl-NL" sz="4400" b="1" dirty="0"/>
            </a:br>
            <a:r>
              <a:rPr lang="nl-NL" sz="3100" b="1" dirty="0"/>
              <a:t>11 februari 2019</a:t>
            </a:r>
            <a:br>
              <a:rPr lang="nl-NL" sz="3100" b="1" dirty="0"/>
            </a:br>
            <a:r>
              <a:rPr lang="nl-NL" sz="3100" b="1" dirty="0"/>
              <a:t>De Kring, Roosendaal</a:t>
            </a:r>
            <a:br>
              <a:rPr lang="nl-NL" sz="3100" b="1" dirty="0"/>
            </a:br>
            <a:r>
              <a:rPr lang="nl-NL" sz="3100" b="1" dirty="0"/>
              <a:t> 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C00AAF13-C090-CC45-B037-0F42E006BC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8424" y="1941095"/>
            <a:ext cx="4644208" cy="4916905"/>
          </a:xfrm>
          <a:prstGeom prst="rect">
            <a:avLst/>
          </a:prstGeom>
        </p:spPr>
      </p:pic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771A9620-8264-0C42-961D-B893083D75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742E5-E26D-8548-BBF5-211C9E2ADD7E}" type="slidenum">
              <a:rPr lang="nl-NL" smtClean="0"/>
              <a:t>2</a:t>
            </a:fld>
            <a:endParaRPr lang="nl-NL"/>
          </a:p>
        </p:txBody>
      </p:sp>
      <p:pic>
        <p:nvPicPr>
          <p:cNvPr id="6" name="Afbeelding 5" descr="page1image256">
            <a:extLst>
              <a:ext uri="{FF2B5EF4-FFF2-40B4-BE49-F238E27FC236}">
                <a16:creationId xmlns:a16="http://schemas.microsoft.com/office/drawing/2014/main" id="{ABEE3E19-527F-CF4A-A3D1-44E1E34E0592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43" r="3010" b="1"/>
          <a:stretch/>
        </p:blipFill>
        <p:spPr bwMode="auto">
          <a:xfrm>
            <a:off x="0" y="80969"/>
            <a:ext cx="4114860" cy="6777031"/>
          </a:xfrm>
          <a:custGeom>
            <a:avLst/>
            <a:gdLst>
              <a:gd name="connsiteX0" fmla="*/ 65565 w 6313150"/>
              <a:gd name="connsiteY0" fmla="*/ 0 h 6857997"/>
              <a:gd name="connsiteX1" fmla="*/ 6313150 w 6313150"/>
              <a:gd name="connsiteY1" fmla="*/ 0 h 6857997"/>
              <a:gd name="connsiteX2" fmla="*/ 6313150 w 6313150"/>
              <a:gd name="connsiteY2" fmla="*/ 6857997 h 6857997"/>
              <a:gd name="connsiteX3" fmla="*/ 3293946 w 6313150"/>
              <a:gd name="connsiteY3" fmla="*/ 6857997 h 6857997"/>
              <a:gd name="connsiteX4" fmla="*/ 3235857 w 6313150"/>
              <a:gd name="connsiteY4" fmla="*/ 6823061 h 6857997"/>
              <a:gd name="connsiteX5" fmla="*/ 0 w 6313150"/>
              <a:gd name="connsiteY5" fmla="*/ 951803 h 6857997"/>
              <a:gd name="connsiteX6" fmla="*/ 31536 w 6313150"/>
              <a:gd name="connsiteY6" fmla="*/ 285771 h 685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13150" h="6857997">
                <a:moveTo>
                  <a:pt x="65565" y="0"/>
                </a:moveTo>
                <a:lnTo>
                  <a:pt x="6313150" y="0"/>
                </a:lnTo>
                <a:lnTo>
                  <a:pt x="6313150" y="6857997"/>
                </a:lnTo>
                <a:lnTo>
                  <a:pt x="3293946" y="6857997"/>
                </a:lnTo>
                <a:lnTo>
                  <a:pt x="3235857" y="6823061"/>
                </a:lnTo>
                <a:cubicBezTo>
                  <a:pt x="1291240" y="5592803"/>
                  <a:pt x="0" y="3423096"/>
                  <a:pt x="0" y="951803"/>
                </a:cubicBezTo>
                <a:cubicBezTo>
                  <a:pt x="0" y="727140"/>
                  <a:pt x="10673" y="504970"/>
                  <a:pt x="31536" y="285771"/>
                </a:cubicBezTo>
                <a:close/>
              </a:path>
            </a:pathLst>
          </a:custGeom>
          <a:noFill/>
        </p:spPr>
      </p:pic>
    </p:spTree>
    <p:extLst>
      <p:ext uri="{BB962C8B-B14F-4D97-AF65-F5344CB8AC3E}">
        <p14:creationId xmlns:p14="http://schemas.microsoft.com/office/powerpoint/2010/main" val="28010628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293895" y="802955"/>
            <a:ext cx="5778186" cy="1454051"/>
          </a:xfrm>
        </p:spPr>
        <p:txBody>
          <a:bodyPr>
            <a:normAutofit/>
          </a:bodyPr>
          <a:lstStyle/>
          <a:p>
            <a:r>
              <a:rPr lang="nl-NL" dirty="0">
                <a:solidFill>
                  <a:srgbClr val="0070C0"/>
                </a:solidFill>
              </a:rPr>
              <a:t>Veilig Thuis   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59FCAA62-E4E9-124E-8F9B-2E76F91F9A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349" y="1913804"/>
            <a:ext cx="3661831" cy="3050590"/>
          </a:xfrm>
          <a:prstGeom prst="rect">
            <a:avLst/>
          </a:prstGeom>
        </p:spPr>
      </p:pic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974186" y="2681416"/>
            <a:ext cx="6593700" cy="3842952"/>
          </a:xfrm>
        </p:spPr>
        <p:txBody>
          <a:bodyPr anchor="ctr">
            <a:no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  <a:defRPr/>
            </a:pPr>
            <a:endParaRPr lang="nl-NL" dirty="0">
              <a:solidFill>
                <a:srgbClr val="000000"/>
              </a:solidFill>
            </a:endParaRP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  <a:defRPr/>
            </a:pPr>
            <a:endParaRPr lang="nl-NL" dirty="0">
              <a:solidFill>
                <a:srgbClr val="000000"/>
              </a:solidFill>
            </a:endParaRP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  <a:defRPr/>
            </a:pPr>
            <a:endParaRPr lang="nl-NL" dirty="0">
              <a:solidFill>
                <a:srgbClr val="000000"/>
              </a:solidFill>
            </a:endParaRP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  <a:defRPr/>
            </a:pPr>
            <a:endParaRPr lang="nl-NL" dirty="0">
              <a:solidFill>
                <a:srgbClr val="000000"/>
              </a:solidFill>
            </a:endParaRP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nl-NL" sz="3200" dirty="0"/>
              <a:t>Fase oranje Veilig Thuis*:</a:t>
            </a:r>
          </a:p>
          <a:p>
            <a:pPr marL="0" indent="0">
              <a:buNone/>
            </a:pPr>
            <a:r>
              <a:rPr lang="nl-NL" sz="3200" dirty="0"/>
              <a:t>Fase lichtrood Veilig Thuis **</a:t>
            </a:r>
          </a:p>
          <a:p>
            <a:r>
              <a:rPr lang="nl-NL" sz="3200" dirty="0"/>
              <a:t>Zie handleiding</a:t>
            </a:r>
          </a:p>
          <a:p>
            <a:r>
              <a:rPr lang="nl-NL" sz="3200" dirty="0"/>
              <a:t>Bij (vermoedens van) onveiligheid wordt altijd rol van casusregie besproken! </a:t>
            </a:r>
          </a:p>
          <a:p>
            <a:r>
              <a:rPr lang="nl-NL" sz="3200" dirty="0"/>
              <a:t>Melder/  VT / hulpverlening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  <a:defRPr/>
            </a:pPr>
            <a:endParaRPr lang="nl-NL" dirty="0">
              <a:solidFill>
                <a:srgbClr val="000000"/>
              </a:solidFill>
            </a:endParaRP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  <a:defRPr/>
            </a:pPr>
            <a:endParaRPr lang="nl-NL" dirty="0">
              <a:solidFill>
                <a:srgbClr val="000000"/>
              </a:solidFill>
            </a:endParaRP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  <a:defRPr/>
            </a:pPr>
            <a:endParaRPr lang="nl-NL" dirty="0">
              <a:solidFill>
                <a:srgbClr val="000000"/>
              </a:solidFill>
            </a:endParaRP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  <a:defRPr/>
            </a:pPr>
            <a:endParaRPr lang="nl-NL" dirty="0">
              <a:solidFill>
                <a:srgbClr val="000000"/>
              </a:solidFill>
            </a:endParaRP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3734C5F5-91CD-5146-AAEF-F9DA4F2F8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742E5-E26D-8548-BBF5-211C9E2ADD7E}" type="slidenum">
              <a:rPr lang="nl-NL" smtClean="0"/>
              <a:t>11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9405700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F06A4F-3427-AB40-9CA5-4A18DAFEF9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320" y="365125"/>
            <a:ext cx="5120114" cy="1692794"/>
          </a:xfrm>
        </p:spPr>
        <p:txBody>
          <a:bodyPr>
            <a:normAutofit/>
          </a:bodyPr>
          <a:lstStyle/>
          <a:p>
            <a:r>
              <a:rPr lang="nl-NL" sz="8000" dirty="0">
                <a:solidFill>
                  <a:srgbClr val="0070C0"/>
                </a:solidFill>
              </a:rPr>
              <a:t>Pauze </a:t>
            </a:r>
            <a:r>
              <a:rPr lang="nl-NL" sz="8000" b="1" dirty="0">
                <a:solidFill>
                  <a:srgbClr val="0070C0"/>
                </a:solidFill>
              </a:rPr>
              <a:t>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712800C-D206-5246-A706-04E099CF61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5321" y="2575034"/>
            <a:ext cx="7269479" cy="346222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nl-NL" sz="1800" dirty="0"/>
          </a:p>
          <a:p>
            <a:pPr marL="0" indent="0">
              <a:buNone/>
            </a:pPr>
            <a:r>
              <a:rPr lang="nl-NL" dirty="0"/>
              <a:t>We zien u graag uiterlijk om 14.30 uur weer terug! 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Wilde Kastanje </a:t>
            </a:r>
          </a:p>
          <a:p>
            <a:pPr marL="0" indent="0">
              <a:buNone/>
            </a:pPr>
            <a:r>
              <a:rPr lang="nl-NL" dirty="0"/>
              <a:t>Training &amp; Opleiding</a:t>
            </a:r>
          </a:p>
          <a:p>
            <a:pPr marL="0" indent="0">
              <a:buNone/>
            </a:pPr>
            <a:endParaRPr lang="nl-NL" sz="1800" dirty="0"/>
          </a:p>
          <a:p>
            <a:pPr marL="0" indent="0">
              <a:buNone/>
            </a:pPr>
            <a:endParaRPr lang="nl-NL" sz="1800" dirty="0"/>
          </a:p>
        </p:txBody>
      </p:sp>
      <p:pic>
        <p:nvPicPr>
          <p:cNvPr id="4" name="Afbeelding 3" descr="page1image256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43" r="3010" b="1"/>
          <a:stretch/>
        </p:blipFill>
        <p:spPr bwMode="auto">
          <a:xfrm>
            <a:off x="7402285" y="10"/>
            <a:ext cx="4789713" cy="6857987"/>
          </a:xfrm>
          <a:custGeom>
            <a:avLst/>
            <a:gdLst>
              <a:gd name="connsiteX0" fmla="*/ 65565 w 6313150"/>
              <a:gd name="connsiteY0" fmla="*/ 0 h 6857997"/>
              <a:gd name="connsiteX1" fmla="*/ 6313150 w 6313150"/>
              <a:gd name="connsiteY1" fmla="*/ 0 h 6857997"/>
              <a:gd name="connsiteX2" fmla="*/ 6313150 w 6313150"/>
              <a:gd name="connsiteY2" fmla="*/ 6857997 h 6857997"/>
              <a:gd name="connsiteX3" fmla="*/ 3293946 w 6313150"/>
              <a:gd name="connsiteY3" fmla="*/ 6857997 h 6857997"/>
              <a:gd name="connsiteX4" fmla="*/ 3235857 w 6313150"/>
              <a:gd name="connsiteY4" fmla="*/ 6823061 h 6857997"/>
              <a:gd name="connsiteX5" fmla="*/ 0 w 6313150"/>
              <a:gd name="connsiteY5" fmla="*/ 951803 h 6857997"/>
              <a:gd name="connsiteX6" fmla="*/ 31536 w 6313150"/>
              <a:gd name="connsiteY6" fmla="*/ 285771 h 685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13150" h="6857997">
                <a:moveTo>
                  <a:pt x="65565" y="0"/>
                </a:moveTo>
                <a:lnTo>
                  <a:pt x="6313150" y="0"/>
                </a:lnTo>
                <a:lnTo>
                  <a:pt x="6313150" y="6857997"/>
                </a:lnTo>
                <a:lnTo>
                  <a:pt x="3293946" y="6857997"/>
                </a:lnTo>
                <a:lnTo>
                  <a:pt x="3235857" y="6823061"/>
                </a:lnTo>
                <a:cubicBezTo>
                  <a:pt x="1291240" y="5592803"/>
                  <a:pt x="0" y="3423096"/>
                  <a:pt x="0" y="951803"/>
                </a:cubicBezTo>
                <a:cubicBezTo>
                  <a:pt x="0" y="727140"/>
                  <a:pt x="10673" y="504970"/>
                  <a:pt x="31536" y="285771"/>
                </a:cubicBezTo>
                <a:close/>
              </a:path>
            </a:pathLst>
          </a:custGeom>
          <a:noFill/>
        </p:spPr>
      </p:pic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222D2949-86BD-8549-BE83-5745029B73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742E5-E26D-8548-BBF5-211C9E2ADD7E}" type="slidenum">
              <a:rPr lang="nl-NL" smtClean="0"/>
              <a:t>12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232964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F06A4F-3427-AB40-9CA5-4A18DAFEF9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320" y="365125"/>
            <a:ext cx="5120114" cy="1692794"/>
          </a:xfrm>
        </p:spPr>
        <p:txBody>
          <a:bodyPr>
            <a:normAutofit/>
          </a:bodyPr>
          <a:lstStyle/>
          <a:p>
            <a:r>
              <a:rPr lang="nl-NL" sz="4800" dirty="0">
                <a:solidFill>
                  <a:srgbClr val="0070C0"/>
                </a:solidFill>
              </a:rPr>
              <a:t>Vervolgstappen </a:t>
            </a:r>
            <a:r>
              <a:rPr lang="nl-NL" sz="8000" b="1" dirty="0">
                <a:solidFill>
                  <a:srgbClr val="0070C0"/>
                </a:solidFill>
              </a:rPr>
              <a:t>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712800C-D206-5246-A706-04E099CF61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5321" y="2575034"/>
            <a:ext cx="7269479" cy="346222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nl-NL" sz="1800" dirty="0"/>
          </a:p>
          <a:p>
            <a:pPr marL="0" indent="0">
              <a:buNone/>
            </a:pPr>
            <a:r>
              <a:rPr lang="nl-NL" dirty="0"/>
              <a:t>Leon Langenberg </a:t>
            </a:r>
          </a:p>
          <a:p>
            <a:pPr marL="0" indent="0">
              <a:buNone/>
            </a:pPr>
            <a:r>
              <a:rPr lang="nl-NL" i="1" dirty="0"/>
              <a:t>Manager Zorg- en Veiligheidshuis </a:t>
            </a:r>
            <a:r>
              <a:rPr lang="nl-NL" i="1" dirty="0" err="1"/>
              <a:t>Markiezaten</a:t>
            </a:r>
            <a:endParaRPr lang="nl-NL" i="1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 err="1"/>
              <a:t>Ro</a:t>
            </a:r>
            <a:r>
              <a:rPr lang="nl-NL" dirty="0"/>
              <a:t> </a:t>
            </a:r>
            <a:r>
              <a:rPr lang="nl-NL" dirty="0" err="1"/>
              <a:t>Kartodirdjo</a:t>
            </a:r>
            <a:endParaRPr lang="nl-NL" dirty="0"/>
          </a:p>
          <a:p>
            <a:pPr marL="0" indent="0">
              <a:buNone/>
            </a:pPr>
            <a:r>
              <a:rPr lang="nl-NL" i="1" dirty="0"/>
              <a:t>Manager Zorg –Veiligheidshuis Baronie Breda  </a:t>
            </a:r>
          </a:p>
          <a:p>
            <a:pPr marL="0" indent="0">
              <a:buNone/>
            </a:pPr>
            <a:endParaRPr lang="nl-NL" sz="1800" dirty="0"/>
          </a:p>
        </p:txBody>
      </p:sp>
      <p:pic>
        <p:nvPicPr>
          <p:cNvPr id="4" name="Afbeelding 3" descr="page1image256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43" r="3010" b="1"/>
          <a:stretch/>
        </p:blipFill>
        <p:spPr bwMode="auto">
          <a:xfrm>
            <a:off x="7402285" y="10"/>
            <a:ext cx="4789713" cy="6857987"/>
          </a:xfrm>
          <a:custGeom>
            <a:avLst/>
            <a:gdLst>
              <a:gd name="connsiteX0" fmla="*/ 65565 w 6313150"/>
              <a:gd name="connsiteY0" fmla="*/ 0 h 6857997"/>
              <a:gd name="connsiteX1" fmla="*/ 6313150 w 6313150"/>
              <a:gd name="connsiteY1" fmla="*/ 0 h 6857997"/>
              <a:gd name="connsiteX2" fmla="*/ 6313150 w 6313150"/>
              <a:gd name="connsiteY2" fmla="*/ 6857997 h 6857997"/>
              <a:gd name="connsiteX3" fmla="*/ 3293946 w 6313150"/>
              <a:gd name="connsiteY3" fmla="*/ 6857997 h 6857997"/>
              <a:gd name="connsiteX4" fmla="*/ 3235857 w 6313150"/>
              <a:gd name="connsiteY4" fmla="*/ 6823061 h 6857997"/>
              <a:gd name="connsiteX5" fmla="*/ 0 w 6313150"/>
              <a:gd name="connsiteY5" fmla="*/ 951803 h 6857997"/>
              <a:gd name="connsiteX6" fmla="*/ 31536 w 6313150"/>
              <a:gd name="connsiteY6" fmla="*/ 285771 h 685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13150" h="6857997">
                <a:moveTo>
                  <a:pt x="65565" y="0"/>
                </a:moveTo>
                <a:lnTo>
                  <a:pt x="6313150" y="0"/>
                </a:lnTo>
                <a:lnTo>
                  <a:pt x="6313150" y="6857997"/>
                </a:lnTo>
                <a:lnTo>
                  <a:pt x="3293946" y="6857997"/>
                </a:lnTo>
                <a:lnTo>
                  <a:pt x="3235857" y="6823061"/>
                </a:lnTo>
                <a:cubicBezTo>
                  <a:pt x="1291240" y="5592803"/>
                  <a:pt x="0" y="3423096"/>
                  <a:pt x="0" y="951803"/>
                </a:cubicBezTo>
                <a:cubicBezTo>
                  <a:pt x="0" y="727140"/>
                  <a:pt x="10673" y="504970"/>
                  <a:pt x="31536" y="285771"/>
                </a:cubicBezTo>
                <a:close/>
              </a:path>
            </a:pathLst>
          </a:custGeom>
          <a:noFill/>
        </p:spPr>
      </p:pic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222D2949-86BD-8549-BE83-5745029B73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742E5-E26D-8548-BBF5-211C9E2ADD7E}" type="slidenum">
              <a:rPr lang="nl-NL" smtClean="0"/>
              <a:t>13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462363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nl-NL" dirty="0">
                <a:solidFill>
                  <a:srgbClr val="0070C0"/>
                </a:solidFill>
              </a:rPr>
              <a:t>Hoe nu verder met de implementatie?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nl-NL" sz="3000" b="1"/>
              <a:t>Lokaal</a:t>
            </a:r>
          </a:p>
          <a:p>
            <a:r>
              <a:rPr lang="nl-NL" sz="3000"/>
              <a:t>Lokale regiekaart: rollen beleggen en vaststellen regiekaart</a:t>
            </a:r>
          </a:p>
          <a:p>
            <a:pPr marL="0" indent="0">
              <a:buNone/>
            </a:pPr>
            <a:r>
              <a:rPr lang="nl-NL" sz="3000"/>
              <a:t> (eind maart) </a:t>
            </a:r>
          </a:p>
          <a:p>
            <a:r>
              <a:rPr lang="nl-NL" sz="3000"/>
              <a:t>Communiceren en introduceren regiekaart  binnen gemeente en met de samenwerkingspartners:</a:t>
            </a:r>
          </a:p>
          <a:p>
            <a:r>
              <a:rPr lang="nl-NL" sz="3000"/>
              <a:t>Gebruiken! (bij multidisciplinaire overlegsituaties en waar handig)</a:t>
            </a:r>
          </a:p>
          <a:p>
            <a:pPr marL="0" indent="0">
              <a:buNone/>
            </a:pPr>
            <a:r>
              <a:rPr lang="nl-NL" sz="3000" b="1"/>
              <a:t>Regionaal</a:t>
            </a:r>
          </a:p>
          <a:p>
            <a:r>
              <a:rPr lang="nl-NL" sz="3000" b="1"/>
              <a:t>Train de trainer casusregie</a:t>
            </a:r>
            <a:r>
              <a:rPr lang="nl-NL" sz="3000"/>
              <a:t>: een groep trainers wordt getraind in het kunnen geven van een training casusregie. Er ontstaat een regionale trainerspoule casusregie </a:t>
            </a:r>
          </a:p>
          <a:p>
            <a:endParaRPr lang="nl-NL"/>
          </a:p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328F4D38-CBC2-9E4A-B4F0-E327F3641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C48742E5-E26D-8548-BBF5-211C9E2ADD7E}" type="slidenum">
              <a:rPr lang="nl-NL" smtClean="0"/>
              <a:t>14</a:t>
            </a:fld>
            <a:endParaRPr lang="nl-NL"/>
          </a:p>
        </p:txBody>
      </p:sp>
      <p:pic>
        <p:nvPicPr>
          <p:cNvPr id="5" name="Afbeelding 4" descr="page1image256">
            <a:extLst>
              <a:ext uri="{FF2B5EF4-FFF2-40B4-BE49-F238E27FC236}">
                <a16:creationId xmlns:a16="http://schemas.microsoft.com/office/drawing/2014/main" id="{F308B185-9077-604F-984B-450BCEE7BC3B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43" r="3010" b="1"/>
          <a:stretch/>
        </p:blipFill>
        <p:spPr bwMode="auto">
          <a:xfrm>
            <a:off x="9638272" y="0"/>
            <a:ext cx="2553728" cy="3286897"/>
          </a:xfrm>
          <a:custGeom>
            <a:avLst/>
            <a:gdLst>
              <a:gd name="connsiteX0" fmla="*/ 65565 w 6313150"/>
              <a:gd name="connsiteY0" fmla="*/ 0 h 6857997"/>
              <a:gd name="connsiteX1" fmla="*/ 6313150 w 6313150"/>
              <a:gd name="connsiteY1" fmla="*/ 0 h 6857997"/>
              <a:gd name="connsiteX2" fmla="*/ 6313150 w 6313150"/>
              <a:gd name="connsiteY2" fmla="*/ 6857997 h 6857997"/>
              <a:gd name="connsiteX3" fmla="*/ 3293946 w 6313150"/>
              <a:gd name="connsiteY3" fmla="*/ 6857997 h 6857997"/>
              <a:gd name="connsiteX4" fmla="*/ 3235857 w 6313150"/>
              <a:gd name="connsiteY4" fmla="*/ 6823061 h 6857997"/>
              <a:gd name="connsiteX5" fmla="*/ 0 w 6313150"/>
              <a:gd name="connsiteY5" fmla="*/ 951803 h 6857997"/>
              <a:gd name="connsiteX6" fmla="*/ 31536 w 6313150"/>
              <a:gd name="connsiteY6" fmla="*/ 285771 h 685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13150" h="6857997">
                <a:moveTo>
                  <a:pt x="65565" y="0"/>
                </a:moveTo>
                <a:lnTo>
                  <a:pt x="6313150" y="0"/>
                </a:lnTo>
                <a:lnTo>
                  <a:pt x="6313150" y="6857997"/>
                </a:lnTo>
                <a:lnTo>
                  <a:pt x="3293946" y="6857997"/>
                </a:lnTo>
                <a:lnTo>
                  <a:pt x="3235857" y="6823061"/>
                </a:lnTo>
                <a:cubicBezTo>
                  <a:pt x="1291240" y="5592803"/>
                  <a:pt x="0" y="3423096"/>
                  <a:pt x="0" y="951803"/>
                </a:cubicBezTo>
                <a:cubicBezTo>
                  <a:pt x="0" y="727140"/>
                  <a:pt x="10673" y="504970"/>
                  <a:pt x="31536" y="285771"/>
                </a:cubicBezTo>
                <a:close/>
              </a:path>
            </a:pathLst>
          </a:custGeom>
          <a:noFill/>
        </p:spPr>
      </p:pic>
    </p:spTree>
    <p:extLst>
      <p:ext uri="{BB962C8B-B14F-4D97-AF65-F5344CB8AC3E}">
        <p14:creationId xmlns:p14="http://schemas.microsoft.com/office/powerpoint/2010/main" val="34441173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0E09EA44-ECBD-2D42-BEB4-8B0BEFF8D4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57" r="5038"/>
          <a:stretch/>
        </p:blipFill>
        <p:spPr>
          <a:xfrm rot="5400000">
            <a:off x="2330116" y="-2667000"/>
            <a:ext cx="6858000" cy="12192000"/>
          </a:xfrm>
          <a:prstGeom prst="rect">
            <a:avLst/>
          </a:prstGeom>
        </p:spPr>
      </p:pic>
      <p:sp>
        <p:nvSpPr>
          <p:cNvPr id="10" name="Freeform 5">
            <a:extLst>
              <a:ext uri="{FF2B5EF4-FFF2-40B4-BE49-F238E27FC236}">
                <a16:creationId xmlns:a16="http://schemas.microsoft.com/office/drawing/2014/main" id="{3CD9DF72-87A3-404E-A828-84CBF11A83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 flipH="1">
            <a:off x="0" y="998175"/>
            <a:ext cx="6017172" cy="5859825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5000"/>
            </a:schemeClr>
          </a:solidFill>
          <a:ln w="50800" cap="sq" cmpd="dbl">
            <a:noFill/>
            <a:miter lim="800000"/>
          </a:ln>
          <a:effectLst/>
          <a:ex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</a:pPr>
            <a:endParaRPr lang="en-US" sz="1600" cap="all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8186" y="272717"/>
            <a:ext cx="3970286" cy="1267326"/>
          </a:xfrm>
        </p:spPr>
        <p:txBody>
          <a:bodyPr>
            <a:noAutofit/>
          </a:bodyPr>
          <a:lstStyle/>
          <a:p>
            <a:pPr algn="ctr"/>
            <a:r>
              <a:rPr lang="nl-NL" dirty="0">
                <a:solidFill>
                  <a:srgbClr val="0070C0"/>
                </a:solidFill>
              </a:rPr>
              <a:t>Train de trainer casusregie 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0E3A342-4D61-4E3F-AF90-1AB42AEB96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87051" y="3337139"/>
            <a:ext cx="935420" cy="0"/>
          </a:xfrm>
          <a:prstGeom prst="line">
            <a:avLst/>
          </a:prstGeom>
          <a:ln w="25400" cap="sq">
            <a:solidFill>
              <a:schemeClr val="tx1">
                <a:lumMod val="85000"/>
                <a:lumOff val="15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25515" y="1540044"/>
            <a:ext cx="7687755" cy="5034928"/>
          </a:xfrm>
        </p:spPr>
        <p:txBody>
          <a:bodyPr anchor="ctr">
            <a:noAutofit/>
          </a:bodyPr>
          <a:lstStyle/>
          <a:p>
            <a:pPr lvl="0"/>
            <a:r>
              <a:rPr lang="nl-NL" sz="2400" dirty="0"/>
              <a:t>Eenduidige taakopvatting over de rol van </a:t>
            </a:r>
          </a:p>
          <a:p>
            <a:pPr marL="0" lvl="0" indent="0">
              <a:buNone/>
            </a:pPr>
            <a:r>
              <a:rPr lang="nl-NL" sz="2400" dirty="0"/>
              <a:t>  casusregisseur in de keten is belangrijk. </a:t>
            </a:r>
          </a:p>
          <a:p>
            <a:pPr marL="0" lvl="0" indent="0">
              <a:buNone/>
            </a:pPr>
            <a:endParaRPr lang="nl-NL" sz="2400" dirty="0"/>
          </a:p>
          <a:p>
            <a:pPr marL="0" lvl="0" indent="0">
              <a:buNone/>
            </a:pPr>
            <a:r>
              <a:rPr lang="nl-NL" sz="2400" dirty="0"/>
              <a:t>Gezocht:</a:t>
            </a:r>
          </a:p>
          <a:p>
            <a:pPr lvl="0"/>
            <a:r>
              <a:rPr lang="nl-NL" sz="2400" dirty="0"/>
              <a:t>Ervaren </a:t>
            </a:r>
            <a:r>
              <a:rPr lang="nl-NL" sz="2400" i="1" dirty="0"/>
              <a:t>trainers</a:t>
            </a:r>
            <a:r>
              <a:rPr lang="nl-NL" sz="2400" dirty="0"/>
              <a:t> met affiniteit met keten-</a:t>
            </a:r>
          </a:p>
          <a:p>
            <a:pPr marL="0" lvl="0" indent="0">
              <a:buNone/>
            </a:pPr>
            <a:r>
              <a:rPr lang="nl-NL" sz="2400" dirty="0"/>
              <a:t>    samenwerking. Ervaren </a:t>
            </a:r>
            <a:r>
              <a:rPr lang="nl-NL" sz="2400" i="1" dirty="0"/>
              <a:t>casusregisseurs</a:t>
            </a:r>
            <a:r>
              <a:rPr lang="nl-NL" sz="2400" dirty="0"/>
              <a:t> met</a:t>
            </a:r>
          </a:p>
          <a:p>
            <a:pPr marL="0" lvl="0" indent="0">
              <a:buNone/>
            </a:pPr>
            <a:r>
              <a:rPr lang="nl-NL" sz="2400" dirty="0"/>
              <a:t>    trainingservaring. </a:t>
            </a:r>
          </a:p>
          <a:p>
            <a:pPr lvl="0"/>
            <a:r>
              <a:rPr lang="nl-NL" sz="2400" dirty="0"/>
              <a:t>Vertegenwoordiging uit de brede keten (bv GGD, lokale teams, Veilig Thuis, GGZ, MASS, VHH etc.)</a:t>
            </a:r>
          </a:p>
          <a:p>
            <a:pPr lvl="0"/>
            <a:r>
              <a:rPr lang="nl-NL" sz="2400" dirty="0"/>
              <a:t>Aanmelden of voordragen? Bel of mail het Zorg en Veiligheidshuis!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DCC51DDF-0921-3C4B-AF92-BF4EB899F5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742E5-E26D-8548-BBF5-211C9E2ADD7E}" type="slidenum">
              <a:rPr lang="nl-NL" smtClean="0"/>
              <a:t>15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948215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Tijdelijke aanduiding voor inhoud 3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alphaModFix amt="35000"/>
          </a:blip>
          <a:srcRect t="12164" b="12858"/>
          <a:stretch/>
        </p:blipFill>
        <p:spPr>
          <a:xfrm>
            <a:off x="-17" y="10"/>
            <a:ext cx="12192000" cy="6855948"/>
          </a:xfrm>
          <a:prstGeom prst="rect">
            <a:avLst/>
          </a:prstGeom>
          <a:solidFill>
            <a:srgbClr val="C00000"/>
          </a:solidFill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01098" y="346364"/>
            <a:ext cx="5277333" cy="6009985"/>
          </a:xfrm>
        </p:spPr>
        <p:txBody>
          <a:bodyPr vert="horz" lIns="91440" tIns="45720" rIns="91440" bIns="45720" rtlCol="0">
            <a:normAutofit fontScale="90000"/>
          </a:bodyPr>
          <a:lstStyle/>
          <a:p>
            <a:r>
              <a:rPr lang="en-US" dirty="0" err="1"/>
              <a:t>Borgen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b="1" dirty="0" err="1">
                <a:solidFill>
                  <a:srgbClr val="0070C0"/>
                </a:solidFill>
              </a:rPr>
              <a:t>Jaarlijks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evalueren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en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bijstellen</a:t>
            </a:r>
            <a:br>
              <a:rPr lang="en-US" dirty="0"/>
            </a:br>
            <a:br>
              <a:rPr lang="en-US" dirty="0"/>
            </a:br>
            <a:r>
              <a:rPr lang="en-US" dirty="0" err="1"/>
              <a:t>Zorg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Veiligheidshuizen</a:t>
            </a:r>
            <a:br>
              <a:rPr lang="en-US" dirty="0"/>
            </a:br>
            <a:r>
              <a:rPr lang="en-US" dirty="0"/>
              <a:t> </a:t>
            </a:r>
            <a:r>
              <a:rPr lang="en-US" dirty="0" err="1"/>
              <a:t>i.s.m</a:t>
            </a:r>
            <a:r>
              <a:rPr lang="en-US" dirty="0"/>
              <a:t>.</a:t>
            </a:r>
            <a:br>
              <a:rPr lang="en-US" dirty="0"/>
            </a:br>
            <a:r>
              <a:rPr lang="en-US" dirty="0" err="1"/>
              <a:t>Ambtenaren</a:t>
            </a:r>
            <a:r>
              <a:rPr lang="en-US" dirty="0"/>
              <a:t> de-</a:t>
            </a:r>
            <a:r>
              <a:rPr lang="en-US" dirty="0" err="1"/>
              <a:t>escaleren</a:t>
            </a:r>
            <a:r>
              <a:rPr lang="en-US" dirty="0"/>
              <a:t> &amp;</a:t>
            </a:r>
            <a:br>
              <a:rPr lang="en-US" dirty="0"/>
            </a:br>
            <a:r>
              <a:rPr lang="en-US" dirty="0"/>
              <a:t>Trainers  </a:t>
            </a:r>
            <a:r>
              <a:rPr lang="en-US" dirty="0" err="1"/>
              <a:t>casusregie</a:t>
            </a:r>
            <a:r>
              <a:rPr lang="en-US" dirty="0"/>
              <a:t> &amp;</a:t>
            </a:r>
            <a:br>
              <a:rPr lang="en-US" dirty="0"/>
            </a:br>
            <a:r>
              <a:rPr lang="en-US" dirty="0" err="1"/>
              <a:t>Samenwerkingspartners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dirty="0"/>
              <a:t> </a:t>
            </a:r>
          </a:p>
        </p:txBody>
      </p:sp>
      <p:sp>
        <p:nvSpPr>
          <p:cNvPr id="20" name="Freeform 49">
            <a:extLst>
              <a:ext uri="{FF2B5EF4-FFF2-40B4-BE49-F238E27FC236}">
                <a16:creationId xmlns:a16="http://schemas.microsoft.com/office/drawing/2014/main" id="{EF9B8DF2-C3F5-49A2-94D2-F7B65A0F1F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713914" y="581159"/>
            <a:ext cx="5478085" cy="6276841"/>
          </a:xfrm>
          <a:custGeom>
            <a:avLst/>
            <a:gdLst>
              <a:gd name="connsiteX0" fmla="*/ 2178155 w 5478085"/>
              <a:gd name="connsiteY0" fmla="*/ 0 h 6276841"/>
              <a:gd name="connsiteX1" fmla="*/ 5478085 w 5478085"/>
              <a:gd name="connsiteY1" fmla="*/ 3299930 h 6276841"/>
              <a:gd name="connsiteX2" fmla="*/ 3751098 w 5478085"/>
              <a:gd name="connsiteY2" fmla="*/ 6201577 h 6276841"/>
              <a:gd name="connsiteX3" fmla="*/ 3594858 w 5478085"/>
              <a:gd name="connsiteY3" fmla="*/ 6276841 h 6276841"/>
              <a:gd name="connsiteX4" fmla="*/ 761453 w 5478085"/>
              <a:gd name="connsiteY4" fmla="*/ 6276841 h 6276841"/>
              <a:gd name="connsiteX5" fmla="*/ 605213 w 5478085"/>
              <a:gd name="connsiteY5" fmla="*/ 6201577 h 6276841"/>
              <a:gd name="connsiteX6" fmla="*/ 79093 w 5478085"/>
              <a:gd name="connsiteY6" fmla="*/ 5846317 h 6276841"/>
              <a:gd name="connsiteX7" fmla="*/ 0 w 5478085"/>
              <a:gd name="connsiteY7" fmla="*/ 5774432 h 6276841"/>
              <a:gd name="connsiteX8" fmla="*/ 0 w 5478085"/>
              <a:gd name="connsiteY8" fmla="*/ 825429 h 6276841"/>
              <a:gd name="connsiteX9" fmla="*/ 79093 w 5478085"/>
              <a:gd name="connsiteY9" fmla="*/ 753544 h 6276841"/>
              <a:gd name="connsiteX10" fmla="*/ 2178155 w 5478085"/>
              <a:gd name="connsiteY10" fmla="*/ 0 h 6276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78085" h="6276841">
                <a:moveTo>
                  <a:pt x="2178155" y="0"/>
                </a:moveTo>
                <a:cubicBezTo>
                  <a:pt x="4000656" y="0"/>
                  <a:pt x="5478085" y="1477429"/>
                  <a:pt x="5478085" y="3299930"/>
                </a:cubicBezTo>
                <a:cubicBezTo>
                  <a:pt x="5478085" y="4552900"/>
                  <a:pt x="4779769" y="5642769"/>
                  <a:pt x="3751098" y="6201577"/>
                </a:cubicBezTo>
                <a:lnTo>
                  <a:pt x="3594858" y="6276841"/>
                </a:lnTo>
                <a:lnTo>
                  <a:pt x="761453" y="6276841"/>
                </a:lnTo>
                <a:lnTo>
                  <a:pt x="605213" y="6201577"/>
                </a:lnTo>
                <a:cubicBezTo>
                  <a:pt x="418182" y="6099975"/>
                  <a:pt x="242071" y="5980818"/>
                  <a:pt x="79093" y="5846317"/>
                </a:cubicBezTo>
                <a:lnTo>
                  <a:pt x="0" y="5774432"/>
                </a:lnTo>
                <a:lnTo>
                  <a:pt x="0" y="825429"/>
                </a:lnTo>
                <a:lnTo>
                  <a:pt x="79093" y="753544"/>
                </a:lnTo>
                <a:cubicBezTo>
                  <a:pt x="649516" y="282789"/>
                  <a:pt x="1380811" y="0"/>
                  <a:pt x="2178155" y="0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Afbeelding 3" descr="page1image256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12" r="5177"/>
          <a:stretch/>
        </p:blipFill>
        <p:spPr bwMode="auto">
          <a:xfrm>
            <a:off x="6893342" y="760562"/>
            <a:ext cx="5298683" cy="6097438"/>
          </a:xfrm>
          <a:custGeom>
            <a:avLst/>
            <a:gdLst>
              <a:gd name="connsiteX0" fmla="*/ 3120528 w 5298683"/>
              <a:gd name="connsiteY0" fmla="*/ 0 h 6097438"/>
              <a:gd name="connsiteX1" fmla="*/ 5105473 w 5298683"/>
              <a:gd name="connsiteY1" fmla="*/ 712577 h 6097438"/>
              <a:gd name="connsiteX2" fmla="*/ 5298683 w 5298683"/>
              <a:gd name="connsiteY2" fmla="*/ 888178 h 6097438"/>
              <a:gd name="connsiteX3" fmla="*/ 5298683 w 5298683"/>
              <a:gd name="connsiteY3" fmla="*/ 5352876 h 6097438"/>
              <a:gd name="connsiteX4" fmla="*/ 5105473 w 5298683"/>
              <a:gd name="connsiteY4" fmla="*/ 5528477 h 6097438"/>
              <a:gd name="connsiteX5" fmla="*/ 4335177 w 5298683"/>
              <a:gd name="connsiteY5" fmla="*/ 5995828 h 6097438"/>
              <a:gd name="connsiteX6" fmla="*/ 4057556 w 5298683"/>
              <a:gd name="connsiteY6" fmla="*/ 6097438 h 6097438"/>
              <a:gd name="connsiteX7" fmla="*/ 2183499 w 5298683"/>
              <a:gd name="connsiteY7" fmla="*/ 6097438 h 6097438"/>
              <a:gd name="connsiteX8" fmla="*/ 1905878 w 5298683"/>
              <a:gd name="connsiteY8" fmla="*/ 5995828 h 6097438"/>
              <a:gd name="connsiteX9" fmla="*/ 0 w 5298683"/>
              <a:gd name="connsiteY9" fmla="*/ 3120527 h 6097438"/>
              <a:gd name="connsiteX10" fmla="*/ 3120528 w 5298683"/>
              <a:gd name="connsiteY10" fmla="*/ 0 h 6097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98683" h="6097438">
                <a:moveTo>
                  <a:pt x="3120528" y="0"/>
                </a:moveTo>
                <a:cubicBezTo>
                  <a:pt x="3874524" y="0"/>
                  <a:pt x="4566062" y="267415"/>
                  <a:pt x="5105473" y="712577"/>
                </a:cubicBezTo>
                <a:lnTo>
                  <a:pt x="5298683" y="888178"/>
                </a:lnTo>
                <a:lnTo>
                  <a:pt x="5298683" y="5352876"/>
                </a:lnTo>
                <a:lnTo>
                  <a:pt x="5105473" y="5528477"/>
                </a:lnTo>
                <a:cubicBezTo>
                  <a:pt x="4874296" y="5719261"/>
                  <a:pt x="4615179" y="5877397"/>
                  <a:pt x="4335177" y="5995828"/>
                </a:cubicBezTo>
                <a:lnTo>
                  <a:pt x="4057556" y="6097438"/>
                </a:lnTo>
                <a:lnTo>
                  <a:pt x="2183499" y="6097438"/>
                </a:lnTo>
                <a:lnTo>
                  <a:pt x="1905878" y="5995828"/>
                </a:lnTo>
                <a:cubicBezTo>
                  <a:pt x="785873" y="5522106"/>
                  <a:pt x="0" y="4413092"/>
                  <a:pt x="0" y="3120527"/>
                </a:cubicBezTo>
                <a:cubicBezTo>
                  <a:pt x="0" y="1397108"/>
                  <a:pt x="1397108" y="0"/>
                  <a:pt x="3120528" y="0"/>
                </a:cubicBezTo>
                <a:close/>
              </a:path>
            </a:pathLst>
          </a:custGeom>
          <a:noFill/>
        </p:spPr>
      </p:pic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CC6DDB7B-F39F-5945-9442-55A9A5CEDD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742E5-E26D-8548-BBF5-211C9E2ADD7E}" type="slidenum">
              <a:rPr lang="nl-NL" smtClean="0"/>
              <a:t>16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134571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F6CDC51-8D27-4BF4-AB33-7D5905E80D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08905" y="3726"/>
            <a:ext cx="6483095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4FB90F3-DFB9-42D4-B851-120249962A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04672" y="802955"/>
            <a:ext cx="5145024" cy="1454051"/>
          </a:xfrm>
        </p:spPr>
        <p:txBody>
          <a:bodyPr>
            <a:normAutofit fontScale="90000"/>
          </a:bodyPr>
          <a:lstStyle/>
          <a:p>
            <a:r>
              <a:rPr lang="nl-NL" sz="4900" dirty="0">
                <a:solidFill>
                  <a:srgbClr val="0070C0"/>
                </a:solidFill>
              </a:rPr>
              <a:t>Tot slot</a:t>
            </a:r>
            <a:br>
              <a:rPr lang="nl-NL" sz="4000" dirty="0">
                <a:solidFill>
                  <a:srgbClr val="0070C0"/>
                </a:solidFill>
              </a:rPr>
            </a:br>
            <a:br>
              <a:rPr lang="nl-NL" sz="4000" dirty="0">
                <a:solidFill>
                  <a:srgbClr val="000000"/>
                </a:solidFill>
              </a:rPr>
            </a:br>
            <a:br>
              <a:rPr lang="nl-NL" sz="4000" dirty="0">
                <a:solidFill>
                  <a:srgbClr val="000000"/>
                </a:solidFill>
              </a:rPr>
            </a:br>
            <a:r>
              <a:rPr lang="nl-NL" sz="4000" dirty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5" name="Freeform 60">
            <a:extLst>
              <a:ext uri="{FF2B5EF4-FFF2-40B4-BE49-F238E27FC236}">
                <a16:creationId xmlns:a16="http://schemas.microsoft.com/office/drawing/2014/main" id="{DF4CE22F-8463-44F2-BE50-65D9B5035E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588720" y="0"/>
            <a:ext cx="3762182" cy="2258435"/>
          </a:xfrm>
          <a:custGeom>
            <a:avLst/>
            <a:gdLst>
              <a:gd name="connsiteX0" fmla="*/ 39946 w 3960192"/>
              <a:gd name="connsiteY0" fmla="*/ 0 h 2377300"/>
              <a:gd name="connsiteX1" fmla="*/ 3920247 w 3960192"/>
              <a:gd name="connsiteY1" fmla="*/ 0 h 2377300"/>
              <a:gd name="connsiteX2" fmla="*/ 3949969 w 3960192"/>
              <a:gd name="connsiteY2" fmla="*/ 194751 h 2377300"/>
              <a:gd name="connsiteX3" fmla="*/ 3960192 w 3960192"/>
              <a:gd name="connsiteY3" fmla="*/ 397204 h 2377300"/>
              <a:gd name="connsiteX4" fmla="*/ 1980096 w 3960192"/>
              <a:gd name="connsiteY4" fmla="*/ 2377300 h 2377300"/>
              <a:gd name="connsiteX5" fmla="*/ 0 w 3960192"/>
              <a:gd name="connsiteY5" fmla="*/ 397204 h 2377300"/>
              <a:gd name="connsiteX6" fmla="*/ 10224 w 3960192"/>
              <a:gd name="connsiteY6" fmla="*/ 194751 h 2377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60192" h="2377300">
                <a:moveTo>
                  <a:pt x="39946" y="0"/>
                </a:moveTo>
                <a:lnTo>
                  <a:pt x="3920247" y="0"/>
                </a:lnTo>
                <a:lnTo>
                  <a:pt x="3949969" y="194751"/>
                </a:lnTo>
                <a:cubicBezTo>
                  <a:pt x="3956729" y="261316"/>
                  <a:pt x="3960192" y="328856"/>
                  <a:pt x="3960192" y="397204"/>
                </a:cubicBezTo>
                <a:cubicBezTo>
                  <a:pt x="3960192" y="1490781"/>
                  <a:pt x="3073673" y="2377300"/>
                  <a:pt x="1980096" y="2377300"/>
                </a:cubicBezTo>
                <a:cubicBezTo>
                  <a:pt x="886519" y="2377300"/>
                  <a:pt x="0" y="1490781"/>
                  <a:pt x="0" y="397204"/>
                </a:cubicBezTo>
                <a:cubicBezTo>
                  <a:pt x="0" y="328856"/>
                  <a:pt x="3463" y="261316"/>
                  <a:pt x="10224" y="194751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7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4"/>
          <a:srcRect t="9091" r="19091"/>
          <a:stretch/>
        </p:blipFill>
        <p:spPr>
          <a:xfrm>
            <a:off x="7558564" y="266436"/>
            <a:ext cx="1822493" cy="1742473"/>
          </a:xfrm>
          <a:prstGeom prst="rect">
            <a:avLst/>
          </a:prstGeom>
        </p:spPr>
      </p:pic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04671" y="1136073"/>
            <a:ext cx="5903265" cy="5725653"/>
          </a:xfrm>
        </p:spPr>
        <p:txBody>
          <a:bodyPr anchor="ctr">
            <a:normAutofit fontScale="70000" lnSpcReduction="20000"/>
          </a:bodyPr>
          <a:lstStyle/>
          <a:p>
            <a:pPr lvl="0"/>
            <a:endParaRPr lang="nl-NL" sz="2000" dirty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nl-NL" sz="3300" b="1" dirty="0">
              <a:solidFill>
                <a:srgbClr val="000000"/>
              </a:solidFill>
            </a:endParaRPr>
          </a:p>
          <a:p>
            <a:pPr marL="0" lvl="0" indent="0">
              <a:buNone/>
            </a:pPr>
            <a:r>
              <a:rPr lang="nl-NL" sz="3300" b="1" dirty="0">
                <a:solidFill>
                  <a:srgbClr val="000000"/>
                </a:solidFill>
              </a:rPr>
              <a:t>Samenwerken door sterke verbindingen</a:t>
            </a:r>
          </a:p>
          <a:p>
            <a:pPr lvl="0"/>
            <a:r>
              <a:rPr lang="nl-NL" sz="3300" dirty="0">
                <a:solidFill>
                  <a:srgbClr val="000000"/>
                </a:solidFill>
              </a:rPr>
              <a:t>Verschillende domeinen binnen het brede sociale domein (intern en extern) (WMO, Jeugd, Participatie, Onderwijs, Veiligheid)</a:t>
            </a:r>
          </a:p>
          <a:p>
            <a:pPr lvl="0"/>
            <a:r>
              <a:rPr lang="nl-NL" sz="3300" dirty="0">
                <a:solidFill>
                  <a:srgbClr val="000000"/>
                </a:solidFill>
              </a:rPr>
              <a:t>Veiligheid en (Sociaal-Medische) Zorg in de keten </a:t>
            </a:r>
          </a:p>
          <a:p>
            <a:pPr lvl="0"/>
            <a:r>
              <a:rPr lang="nl-NL" sz="3300" dirty="0">
                <a:solidFill>
                  <a:srgbClr val="000000"/>
                </a:solidFill>
              </a:rPr>
              <a:t>Voorliggende voorzieningen met die van specialistische hulp of crisishulp.</a:t>
            </a:r>
          </a:p>
          <a:p>
            <a:pPr lvl="0"/>
            <a:r>
              <a:rPr lang="nl-NL" sz="3300" dirty="0">
                <a:solidFill>
                  <a:srgbClr val="000000"/>
                </a:solidFill>
              </a:rPr>
              <a:t>Maatschappelijke organisaties met de gemeentelijke wereld.</a:t>
            </a:r>
          </a:p>
          <a:p>
            <a:pPr marL="0" indent="0">
              <a:buNone/>
            </a:pPr>
            <a:endParaRPr lang="nl-NL" sz="3300" b="1" dirty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nl-NL" sz="3300" b="1" dirty="0">
                <a:solidFill>
                  <a:srgbClr val="000000"/>
                </a:solidFill>
              </a:rPr>
              <a:t>Helpt u mee (dreigende) escalatie te voorkomen, te beperken of te beëindigen?</a:t>
            </a:r>
            <a:endParaRPr lang="nl-NL" sz="3300" dirty="0">
              <a:solidFill>
                <a:srgbClr val="000000"/>
              </a:solidFill>
            </a:endParaRPr>
          </a:p>
          <a:p>
            <a:pPr lvl="0"/>
            <a:r>
              <a:rPr lang="nl-NL" sz="3300" dirty="0">
                <a:solidFill>
                  <a:srgbClr val="000000"/>
                </a:solidFill>
              </a:rPr>
              <a:t>Realiseer casusregie </a:t>
            </a:r>
          </a:p>
          <a:p>
            <a:r>
              <a:rPr lang="nl-NL" sz="3300" dirty="0">
                <a:solidFill>
                  <a:srgbClr val="000000"/>
                </a:solidFill>
              </a:rPr>
              <a:t>Tijdig opschalen en afschalen</a:t>
            </a:r>
            <a:endParaRPr lang="nl-NL" sz="2000" b="1" dirty="0">
              <a:solidFill>
                <a:srgbClr val="000000"/>
              </a:solidFill>
            </a:endParaRPr>
          </a:p>
          <a:p>
            <a:pPr lvl="0"/>
            <a:endParaRPr lang="nl-NL" sz="2000" b="1" dirty="0">
              <a:solidFill>
                <a:srgbClr val="000000"/>
              </a:solidFill>
            </a:endParaRPr>
          </a:p>
          <a:p>
            <a:pPr lvl="0"/>
            <a:endParaRPr lang="nl-NL" sz="2000" b="1" dirty="0">
              <a:solidFill>
                <a:srgbClr val="000000"/>
              </a:solidFill>
            </a:endParaRPr>
          </a:p>
          <a:p>
            <a:pPr lvl="0"/>
            <a:endParaRPr lang="nl-NL" sz="2000" dirty="0">
              <a:solidFill>
                <a:srgbClr val="000000"/>
              </a:solidFill>
            </a:endParaRPr>
          </a:p>
          <a:p>
            <a:endParaRPr lang="nl-NL" sz="2000" dirty="0">
              <a:solidFill>
                <a:srgbClr val="000000"/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>
          <a:xfrm>
            <a:off x="6497729" y="6223702"/>
            <a:ext cx="570728" cy="314067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73BC8419-E776-48F7-9CC4-73632D48CE80}" type="slidenum">
              <a:rPr lang="en-GB" sz="1100">
                <a:solidFill>
                  <a:srgbClr val="898989"/>
                </a:solidFill>
              </a:rPr>
              <a:pPr>
                <a:spcAft>
                  <a:spcPts val="600"/>
                </a:spcAft>
              </a:pPr>
              <a:t>17</a:t>
            </a:fld>
            <a:endParaRPr lang="en-GB" sz="1100">
              <a:solidFill>
                <a:srgbClr val="898989"/>
              </a:solidFill>
            </a:endParaRPr>
          </a:p>
        </p:txBody>
      </p:sp>
      <p:sp>
        <p:nvSpPr>
          <p:cNvPr id="17" name="Freeform 67">
            <a:extLst>
              <a:ext uri="{FF2B5EF4-FFF2-40B4-BE49-F238E27FC236}">
                <a16:creationId xmlns:a16="http://schemas.microsoft.com/office/drawing/2014/main" id="{3FA1383B-2709-4E36-8FF8-7A737213B4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457503" y="3006774"/>
            <a:ext cx="4734497" cy="3851226"/>
          </a:xfrm>
          <a:custGeom>
            <a:avLst/>
            <a:gdLst>
              <a:gd name="connsiteX0" fmla="*/ 2718646 w 4647408"/>
              <a:gd name="connsiteY0" fmla="*/ 0 h 3780384"/>
              <a:gd name="connsiteX1" fmla="*/ 4641019 w 4647408"/>
              <a:gd name="connsiteY1" fmla="*/ 796273 h 3780384"/>
              <a:gd name="connsiteX2" fmla="*/ 4647408 w 4647408"/>
              <a:gd name="connsiteY2" fmla="*/ 803303 h 3780384"/>
              <a:gd name="connsiteX3" fmla="*/ 4647408 w 4647408"/>
              <a:gd name="connsiteY3" fmla="*/ 3780384 h 3780384"/>
              <a:gd name="connsiteX4" fmla="*/ 215340 w 4647408"/>
              <a:gd name="connsiteY4" fmla="*/ 3780384 h 3780384"/>
              <a:gd name="connsiteX5" fmla="*/ 213645 w 4647408"/>
              <a:gd name="connsiteY5" fmla="*/ 3776866 h 3780384"/>
              <a:gd name="connsiteX6" fmla="*/ 0 w 4647408"/>
              <a:gd name="connsiteY6" fmla="*/ 2718646 h 3780384"/>
              <a:gd name="connsiteX7" fmla="*/ 2718646 w 4647408"/>
              <a:gd name="connsiteY7" fmla="*/ 0 h 3780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47408" h="3780384">
                <a:moveTo>
                  <a:pt x="2718646" y="0"/>
                </a:moveTo>
                <a:cubicBezTo>
                  <a:pt x="3469379" y="0"/>
                  <a:pt x="4149041" y="304295"/>
                  <a:pt x="4641019" y="796273"/>
                </a:cubicBezTo>
                <a:lnTo>
                  <a:pt x="4647408" y="803303"/>
                </a:lnTo>
                <a:lnTo>
                  <a:pt x="4647408" y="3780384"/>
                </a:lnTo>
                <a:lnTo>
                  <a:pt x="215340" y="3780384"/>
                </a:lnTo>
                <a:lnTo>
                  <a:pt x="213645" y="3776866"/>
                </a:lnTo>
                <a:cubicBezTo>
                  <a:pt x="76074" y="3451612"/>
                  <a:pt x="0" y="3094013"/>
                  <a:pt x="0" y="2718646"/>
                </a:cubicBezTo>
                <a:cubicBezTo>
                  <a:pt x="0" y="1217179"/>
                  <a:pt x="1217179" y="0"/>
                  <a:pt x="2718646" y="0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7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6" name="Tijdelijke aanduiding voor inhoud 4">
            <a:extLst>
              <a:ext uri="{FF2B5EF4-FFF2-40B4-BE49-F238E27FC236}">
                <a16:creationId xmlns:a16="http://schemas.microsoft.com/office/drawing/2014/main" id="{625F46F3-9A7F-FE48-ACC7-5EB2EDE423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712915" y="3489757"/>
            <a:ext cx="2760240" cy="3754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3977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F06A4F-3427-AB40-9CA5-4A18DAFEF9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320" y="365125"/>
            <a:ext cx="5120114" cy="1692794"/>
          </a:xfrm>
        </p:spPr>
        <p:txBody>
          <a:bodyPr>
            <a:normAutofit/>
          </a:bodyPr>
          <a:lstStyle/>
          <a:p>
            <a:r>
              <a:rPr lang="nl-NL" dirty="0">
                <a:solidFill>
                  <a:srgbClr val="0070C0"/>
                </a:solidFill>
              </a:rPr>
              <a:t>Programma 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E4A809D5-3600-46D4-A466-67F2349A5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55320" y="2316480"/>
            <a:ext cx="4572000" cy="0"/>
          </a:xfrm>
          <a:prstGeom prst="straightConnector1">
            <a:avLst/>
          </a:prstGeom>
          <a:ln w="19050" cap="sq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712800C-D206-5246-A706-04E099CF61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5321" y="2575034"/>
            <a:ext cx="7269479" cy="3462228"/>
          </a:xfrm>
        </p:spPr>
        <p:txBody>
          <a:bodyPr>
            <a:normAutofit/>
          </a:bodyPr>
          <a:lstStyle/>
          <a:p>
            <a:r>
              <a:rPr lang="nl-NL" dirty="0"/>
              <a:t>Welkom </a:t>
            </a:r>
          </a:p>
          <a:p>
            <a:r>
              <a:rPr lang="nl-NL" dirty="0"/>
              <a:t>Verkenning regievoering in de praktijk</a:t>
            </a:r>
          </a:p>
          <a:p>
            <a:pPr marL="0" indent="0">
              <a:buNone/>
            </a:pPr>
            <a:r>
              <a:rPr lang="nl-NL" i="1" dirty="0"/>
              <a:t>Korte pauze </a:t>
            </a:r>
          </a:p>
          <a:p>
            <a:r>
              <a:rPr lang="nl-NL" dirty="0"/>
              <a:t>Interactieve training  met Wilde Kastanje</a:t>
            </a:r>
          </a:p>
          <a:p>
            <a:r>
              <a:rPr lang="nl-NL" dirty="0"/>
              <a:t>Vervolgstappen en afsluiting </a:t>
            </a:r>
          </a:p>
          <a:p>
            <a:pPr marL="0" indent="0">
              <a:buNone/>
            </a:pPr>
            <a:r>
              <a:rPr lang="nl-NL" i="1" dirty="0"/>
              <a:t>Napraten met drankje en hapje in foyer</a:t>
            </a:r>
          </a:p>
          <a:p>
            <a:pPr marL="742950" indent="-742950">
              <a:buFont typeface="+mj-lt"/>
              <a:buAutoNum type="arabicPeriod"/>
            </a:pPr>
            <a:endParaRPr lang="nl-NL" sz="1800" dirty="0"/>
          </a:p>
          <a:p>
            <a:pPr marL="742950" indent="-742950">
              <a:buFont typeface="+mj-lt"/>
              <a:buAutoNum type="arabicPeriod"/>
            </a:pPr>
            <a:endParaRPr lang="nl-NL" sz="1800" dirty="0"/>
          </a:p>
        </p:txBody>
      </p:sp>
      <p:pic>
        <p:nvPicPr>
          <p:cNvPr id="4" name="Afbeelding 3" descr="page1image256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43" r="3010" b="1"/>
          <a:stretch/>
        </p:blipFill>
        <p:spPr bwMode="auto">
          <a:xfrm>
            <a:off x="7402285" y="10"/>
            <a:ext cx="4789713" cy="6857987"/>
          </a:xfrm>
          <a:custGeom>
            <a:avLst/>
            <a:gdLst>
              <a:gd name="connsiteX0" fmla="*/ 65565 w 6313150"/>
              <a:gd name="connsiteY0" fmla="*/ 0 h 6857997"/>
              <a:gd name="connsiteX1" fmla="*/ 6313150 w 6313150"/>
              <a:gd name="connsiteY1" fmla="*/ 0 h 6857997"/>
              <a:gd name="connsiteX2" fmla="*/ 6313150 w 6313150"/>
              <a:gd name="connsiteY2" fmla="*/ 6857997 h 6857997"/>
              <a:gd name="connsiteX3" fmla="*/ 3293946 w 6313150"/>
              <a:gd name="connsiteY3" fmla="*/ 6857997 h 6857997"/>
              <a:gd name="connsiteX4" fmla="*/ 3235857 w 6313150"/>
              <a:gd name="connsiteY4" fmla="*/ 6823061 h 6857997"/>
              <a:gd name="connsiteX5" fmla="*/ 0 w 6313150"/>
              <a:gd name="connsiteY5" fmla="*/ 951803 h 6857997"/>
              <a:gd name="connsiteX6" fmla="*/ 31536 w 6313150"/>
              <a:gd name="connsiteY6" fmla="*/ 285771 h 685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13150" h="6857997">
                <a:moveTo>
                  <a:pt x="65565" y="0"/>
                </a:moveTo>
                <a:lnTo>
                  <a:pt x="6313150" y="0"/>
                </a:lnTo>
                <a:lnTo>
                  <a:pt x="6313150" y="6857997"/>
                </a:lnTo>
                <a:lnTo>
                  <a:pt x="3293946" y="6857997"/>
                </a:lnTo>
                <a:lnTo>
                  <a:pt x="3235857" y="6823061"/>
                </a:lnTo>
                <a:cubicBezTo>
                  <a:pt x="1291240" y="5592803"/>
                  <a:pt x="0" y="3423096"/>
                  <a:pt x="0" y="951803"/>
                </a:cubicBezTo>
                <a:cubicBezTo>
                  <a:pt x="0" y="727140"/>
                  <a:pt x="10673" y="504970"/>
                  <a:pt x="31536" y="285771"/>
                </a:cubicBezTo>
                <a:close/>
              </a:path>
            </a:pathLst>
          </a:custGeom>
          <a:noFill/>
        </p:spPr>
      </p:pic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222D2949-86BD-8549-BE83-5745029B73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742E5-E26D-8548-BBF5-211C9E2ADD7E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994252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FA67CD3-AB4E-4A7A-BEB8-53C445D8C4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3726"/>
            <a:ext cx="5614875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7CF545F-9C2E-4446-97CD-AD92990C2B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293895" y="802955"/>
            <a:ext cx="5778186" cy="1454051"/>
          </a:xfrm>
        </p:spPr>
        <p:txBody>
          <a:bodyPr>
            <a:normAutofit/>
          </a:bodyPr>
          <a:lstStyle/>
          <a:p>
            <a:r>
              <a:rPr lang="nl-NL" dirty="0">
                <a:solidFill>
                  <a:srgbClr val="0070C0"/>
                </a:solidFill>
              </a:rPr>
              <a:t>Verkennen regievoering in de praktijk  </a:t>
            </a:r>
          </a:p>
        </p:txBody>
      </p:sp>
      <p:sp>
        <p:nvSpPr>
          <p:cNvPr id="13" name="Freeform 62">
            <a:extLst>
              <a:ext uri="{FF2B5EF4-FFF2-40B4-BE49-F238E27FC236}">
                <a16:creationId xmlns:a16="http://schemas.microsoft.com/office/drawing/2014/main" id="{339C8D78-A644-462F-B674-F440635E53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738619"/>
            <a:ext cx="5000438" cy="5400962"/>
          </a:xfrm>
          <a:custGeom>
            <a:avLst/>
            <a:gdLst>
              <a:gd name="connsiteX0" fmla="*/ 2299956 w 5000438"/>
              <a:gd name="connsiteY0" fmla="*/ 0 h 5400962"/>
              <a:gd name="connsiteX1" fmla="*/ 5000438 w 5000438"/>
              <a:gd name="connsiteY1" fmla="*/ 2700481 h 5400962"/>
              <a:gd name="connsiteX2" fmla="*/ 2299956 w 5000438"/>
              <a:gd name="connsiteY2" fmla="*/ 5400962 h 5400962"/>
              <a:gd name="connsiteX3" fmla="*/ 60675 w 5000438"/>
              <a:gd name="connsiteY3" fmla="*/ 4210346 h 5400962"/>
              <a:gd name="connsiteX4" fmla="*/ 0 w 5000438"/>
              <a:gd name="connsiteY4" fmla="*/ 4110472 h 5400962"/>
              <a:gd name="connsiteX5" fmla="*/ 0 w 5000438"/>
              <a:gd name="connsiteY5" fmla="*/ 1290491 h 5400962"/>
              <a:gd name="connsiteX6" fmla="*/ 60675 w 5000438"/>
              <a:gd name="connsiteY6" fmla="*/ 1190617 h 5400962"/>
              <a:gd name="connsiteX7" fmla="*/ 2299956 w 5000438"/>
              <a:gd name="connsiteY7" fmla="*/ 0 h 5400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00438" h="5400962">
                <a:moveTo>
                  <a:pt x="2299956" y="0"/>
                </a:moveTo>
                <a:cubicBezTo>
                  <a:pt x="3791390" y="0"/>
                  <a:pt x="5000438" y="1209047"/>
                  <a:pt x="5000438" y="2700481"/>
                </a:cubicBezTo>
                <a:cubicBezTo>
                  <a:pt x="5000438" y="4191915"/>
                  <a:pt x="3791390" y="5400962"/>
                  <a:pt x="2299956" y="5400962"/>
                </a:cubicBezTo>
                <a:cubicBezTo>
                  <a:pt x="1367810" y="5400962"/>
                  <a:pt x="545971" y="4928678"/>
                  <a:pt x="60675" y="4210346"/>
                </a:cubicBezTo>
                <a:lnTo>
                  <a:pt x="0" y="4110472"/>
                </a:lnTo>
                <a:lnTo>
                  <a:pt x="0" y="1290491"/>
                </a:lnTo>
                <a:lnTo>
                  <a:pt x="60675" y="1190617"/>
                </a:lnTo>
                <a:cubicBezTo>
                  <a:pt x="545971" y="472284"/>
                  <a:pt x="1367810" y="0"/>
                  <a:pt x="2299956" y="0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85000"/>
                  </a:schemeClr>
                </a:gs>
                <a:gs pos="100000">
                  <a:schemeClr val="bg2">
                    <a:lumMod val="8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59FCAA62-E4E9-124E-8F9B-2E76F91F9A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349" y="1913804"/>
            <a:ext cx="3661831" cy="3050590"/>
          </a:xfrm>
          <a:prstGeom prst="rect">
            <a:avLst/>
          </a:prstGeom>
        </p:spPr>
      </p:pic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974186" y="2681416"/>
            <a:ext cx="6593700" cy="3379555"/>
          </a:xfrm>
        </p:spPr>
        <p:txBody>
          <a:bodyPr anchor="ctr">
            <a:no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nl-NL" dirty="0">
                <a:solidFill>
                  <a:srgbClr val="000000"/>
                </a:solidFill>
              </a:rPr>
              <a:t>Hoezo regie? 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nl-NL" dirty="0">
                <a:solidFill>
                  <a:srgbClr val="000000"/>
                </a:solidFill>
              </a:rPr>
              <a:t>   (interview met ervaringsdeskundigen)</a:t>
            </a:r>
          </a:p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nl-NL" dirty="0">
                <a:solidFill>
                  <a:srgbClr val="000000"/>
                </a:solidFill>
              </a:rPr>
              <a:t>Ontwikkeling &amp; implementatie van regiekaarten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nl-NL" dirty="0">
                <a:solidFill>
                  <a:srgbClr val="000000"/>
                </a:solidFill>
              </a:rPr>
              <a:t>   (interview met ambtenaren De-escaleren) </a:t>
            </a:r>
          </a:p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nl-NL" dirty="0">
                <a:solidFill>
                  <a:srgbClr val="000000"/>
                </a:solidFill>
              </a:rPr>
              <a:t> Verkenning rollen met de zaal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nl-NL" dirty="0">
                <a:solidFill>
                  <a:srgbClr val="000000"/>
                </a:solidFill>
              </a:rPr>
              <a:t>  </a:t>
            </a: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3734C5F5-91CD-5146-AAEF-F9DA4F2F8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742E5-E26D-8548-BBF5-211C9E2ADD7E}" type="slidenum">
              <a:rPr lang="nl-NL" smtClean="0"/>
              <a:t>4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1966047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Tijdelijke aanduiding voor inhoud 5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0" r="14065"/>
          <a:stretch/>
        </p:blipFill>
        <p:spPr>
          <a:xfrm rot="5400000">
            <a:off x="2667000" y="-2666998"/>
            <a:ext cx="6858000" cy="12192000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524000" y="2551839"/>
            <a:ext cx="9144000" cy="1754326"/>
          </a:xfrm>
          <a:solidFill>
            <a:srgbClr val="C00000">
              <a:alpha val="80000"/>
            </a:srgbClr>
          </a:solidFill>
          <a:ln w="279400" cap="sq" cmpd="thinThick">
            <a:solidFill>
              <a:srgbClr val="262626">
                <a:alpha val="89804"/>
              </a:srgbClr>
            </a:solidFill>
            <a:miter lim="800000"/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6000" dirty="0" err="1">
                <a:solidFill>
                  <a:srgbClr val="FFFFFF"/>
                </a:solidFill>
              </a:rPr>
              <a:t>Hoezo</a:t>
            </a:r>
            <a:r>
              <a:rPr lang="en-US" sz="6000" dirty="0">
                <a:solidFill>
                  <a:srgbClr val="FFFFFF"/>
                </a:solidFill>
              </a:rPr>
              <a:t> </a:t>
            </a:r>
            <a:r>
              <a:rPr lang="en-US" sz="6000" dirty="0" err="1">
                <a:solidFill>
                  <a:srgbClr val="FFFFFF"/>
                </a:solidFill>
              </a:rPr>
              <a:t>regie</a:t>
            </a:r>
            <a:r>
              <a:rPr lang="en-US" sz="6000" dirty="0">
                <a:solidFill>
                  <a:srgbClr val="FFFFFF"/>
                </a:solidFill>
              </a:rPr>
              <a:t>? </a:t>
            </a: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3434476E-133E-2D40-9515-67E4C56A1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742E5-E26D-8548-BBF5-211C9E2ADD7E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818764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dirty="0">
                <a:solidFill>
                  <a:srgbClr val="0070C0"/>
                </a:solidFill>
              </a:rPr>
              <a:t>Kenmerken taken </a:t>
            </a:r>
            <a:r>
              <a:rPr lang="nl-NL" sz="4800" b="1" dirty="0">
                <a:solidFill>
                  <a:srgbClr val="0070C0"/>
                </a:solidFill>
              </a:rPr>
              <a:t>casusregie </a:t>
            </a:r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562121" y="599662"/>
            <a:ext cx="5182620" cy="7334061"/>
          </a:xfrm>
        </p:spPr>
      </p:pic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8B1CFE83-8EF0-BA49-AB4B-D8FFFB98DB1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nl-NL" dirty="0"/>
              <a:t>Eerste aanspreekpunt voor huishouden/gezin </a:t>
            </a:r>
          </a:p>
          <a:p>
            <a:r>
              <a:rPr lang="nl-NL" dirty="0"/>
              <a:t>Integrale aanpak</a:t>
            </a:r>
          </a:p>
          <a:p>
            <a:r>
              <a:rPr lang="nl-NL" dirty="0"/>
              <a:t>Inventariseren situatie huishouden/gezin</a:t>
            </a:r>
          </a:p>
          <a:p>
            <a:r>
              <a:rPr lang="nl-NL" dirty="0"/>
              <a:t>Inschatten zelfredzaamheid</a:t>
            </a:r>
          </a:p>
          <a:p>
            <a:r>
              <a:rPr lang="nl-NL" dirty="0"/>
              <a:t>Maken van een risico-inschatting</a:t>
            </a:r>
          </a:p>
          <a:p>
            <a:r>
              <a:rPr lang="nl-NL" dirty="0"/>
              <a:t>Probleemanalyse en plan</a:t>
            </a:r>
          </a:p>
          <a:p>
            <a:r>
              <a:rPr lang="nl-NL" dirty="0"/>
              <a:t>Stuurt op resultaat van hulp</a:t>
            </a:r>
          </a:p>
          <a:p>
            <a:r>
              <a:rPr lang="nl-NL" dirty="0"/>
              <a:t>Regie voeren (</a:t>
            </a:r>
            <a:r>
              <a:rPr lang="nl-NL" dirty="0" err="1"/>
              <a:t>toeleiden</a:t>
            </a:r>
            <a:r>
              <a:rPr lang="nl-NL" dirty="0"/>
              <a:t> naar zorg en ondersteuning + overzicht houden + evalueren en bijstellen + grenzen stellen en ingrijpen)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562330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dirty="0">
                <a:solidFill>
                  <a:srgbClr val="0070C0"/>
                </a:solidFill>
              </a:rPr>
              <a:t>Kenmerken taken </a:t>
            </a:r>
            <a:r>
              <a:rPr lang="nl-NL" sz="4800" b="1" dirty="0">
                <a:solidFill>
                  <a:srgbClr val="0070C0"/>
                </a:solidFill>
              </a:rPr>
              <a:t>procesregie 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8B1CFE83-8EF0-BA49-AB4B-D8FFFB98DB1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nl-NL" dirty="0"/>
              <a:t>In beeld bij complexe overstijgende problematiek</a:t>
            </a:r>
          </a:p>
          <a:p>
            <a:r>
              <a:rPr lang="nl-NL" dirty="0"/>
              <a:t>Faciliteert en stuurt op niveau van samenwerking tussen professionals of meerdere organisaties</a:t>
            </a:r>
          </a:p>
          <a:p>
            <a:r>
              <a:rPr lang="nl-NL" dirty="0"/>
              <a:t>Wijst casusregisseur aan indien nodig</a:t>
            </a:r>
          </a:p>
          <a:p>
            <a:pPr marL="0" indent="0">
              <a:buNone/>
            </a:pPr>
            <a:r>
              <a:rPr lang="nl-NL" dirty="0"/>
              <a:t>Meestal bij ‘</a:t>
            </a:r>
            <a:r>
              <a:rPr lang="nl-NL" i="1" dirty="0"/>
              <a:t>opschaaltafels’:</a:t>
            </a:r>
          </a:p>
          <a:p>
            <a:pPr>
              <a:buFontTx/>
              <a:buChar char="-"/>
            </a:pPr>
            <a:r>
              <a:rPr lang="nl-NL" dirty="0"/>
              <a:t>Binnen gemeente zelf</a:t>
            </a:r>
          </a:p>
          <a:p>
            <a:pPr>
              <a:buFontTx/>
              <a:buChar char="-"/>
            </a:pPr>
            <a:r>
              <a:rPr lang="nl-NL" dirty="0"/>
              <a:t>MDO-MDA++</a:t>
            </a:r>
          </a:p>
          <a:p>
            <a:pPr>
              <a:buFontTx/>
              <a:buChar char="-"/>
            </a:pPr>
            <a:r>
              <a:rPr lang="nl-NL" dirty="0"/>
              <a:t>OGGZ </a:t>
            </a:r>
          </a:p>
          <a:p>
            <a:pPr>
              <a:buFontTx/>
              <a:buChar char="-"/>
            </a:pPr>
            <a:r>
              <a:rPr lang="nl-NL" dirty="0"/>
              <a:t>Veiligheidshuis</a:t>
            </a:r>
          </a:p>
          <a:p>
            <a:pPr>
              <a:buFontTx/>
              <a:buChar char="-"/>
            </a:pPr>
            <a:r>
              <a:rPr lang="nl-NL" dirty="0"/>
              <a:t>Jeugdbeschermingstafel</a:t>
            </a:r>
          </a:p>
          <a:p>
            <a:pPr marL="0" indent="0">
              <a:buNone/>
            </a:pPr>
            <a:endParaRPr lang="nl-NL" dirty="0"/>
          </a:p>
        </p:txBody>
      </p:sp>
      <p:pic>
        <p:nvPicPr>
          <p:cNvPr id="7" name="Tijdelijke aanduiding voor inhoud 6">
            <a:extLst>
              <a:ext uri="{FF2B5EF4-FFF2-40B4-BE49-F238E27FC236}">
                <a16:creationId xmlns:a16="http://schemas.microsoft.com/office/drawing/2014/main" id="{2C2D1700-DE5C-744F-B14D-5ADC5E2BAB0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72200" y="2164926"/>
            <a:ext cx="5181600" cy="3672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1485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dirty="0">
                <a:solidFill>
                  <a:srgbClr val="0070C0"/>
                </a:solidFill>
              </a:rPr>
              <a:t>Kenmerken taken </a:t>
            </a:r>
            <a:r>
              <a:rPr lang="nl-NL" sz="4800" b="1" dirty="0">
                <a:solidFill>
                  <a:srgbClr val="0070C0"/>
                </a:solidFill>
              </a:rPr>
              <a:t>behandelregie 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8B1CFE83-8EF0-BA49-AB4B-D8FFFB98DB1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nl-NL" dirty="0"/>
              <a:t>Behandelaren buiten gemeentelijk domein</a:t>
            </a:r>
          </a:p>
          <a:p>
            <a:r>
              <a:rPr lang="nl-NL" dirty="0"/>
              <a:t>Behandeling van een of meerdere leden van huishouden/gezin kan aan de orde zijn</a:t>
            </a:r>
          </a:p>
          <a:p>
            <a:r>
              <a:rPr lang="nl-NL" dirty="0"/>
              <a:t>Verbinding met andere professionals in gezin noodzakelijk</a:t>
            </a:r>
          </a:p>
          <a:p>
            <a:r>
              <a:rPr lang="nl-NL" dirty="0"/>
              <a:t>Eén behandelaar heeft regie over behandeling = behandelregisseur/coördinator</a:t>
            </a:r>
          </a:p>
          <a:p>
            <a:r>
              <a:rPr lang="nl-NL" dirty="0"/>
              <a:t>Behandelcoördinator kan ook casusregisseur zijn maar dit hoeft niet</a:t>
            </a:r>
          </a:p>
          <a:p>
            <a:pPr marL="0" indent="0">
              <a:buNone/>
            </a:pPr>
            <a:endParaRPr lang="nl-NL" dirty="0"/>
          </a:p>
        </p:txBody>
      </p:sp>
      <p:pic>
        <p:nvPicPr>
          <p:cNvPr id="8" name="Tijdelijke aanduiding voor inhoud 3">
            <a:extLst>
              <a:ext uri="{FF2B5EF4-FFF2-40B4-BE49-F238E27FC236}">
                <a16:creationId xmlns:a16="http://schemas.microsoft.com/office/drawing/2014/main" id="{D1C26A1A-B6BE-5344-A83F-203207A18E5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170782"/>
            <a:ext cx="5181600" cy="3661023"/>
          </a:xfrm>
        </p:spPr>
      </p:pic>
    </p:spTree>
    <p:extLst>
      <p:ext uri="{BB962C8B-B14F-4D97-AF65-F5344CB8AC3E}">
        <p14:creationId xmlns:p14="http://schemas.microsoft.com/office/powerpoint/2010/main" val="26249351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116115"/>
            <a:ext cx="10515600" cy="1015999"/>
          </a:xfrm>
        </p:spPr>
        <p:txBody>
          <a:bodyPr/>
          <a:lstStyle/>
          <a:p>
            <a:r>
              <a:rPr lang="nl-NL" dirty="0">
                <a:solidFill>
                  <a:srgbClr val="0070C0"/>
                </a:solidFill>
              </a:rPr>
              <a:t>Operationele verantwoordelijkheid </a:t>
            </a:r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339196" y="-514201"/>
            <a:ext cx="6584695" cy="9318174"/>
          </a:xfrm>
        </p:spPr>
      </p:pic>
    </p:spTree>
    <p:extLst>
      <p:ext uri="{BB962C8B-B14F-4D97-AF65-F5344CB8AC3E}">
        <p14:creationId xmlns:p14="http://schemas.microsoft.com/office/powerpoint/2010/main" val="39491179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233713"/>
          </a:xfrm>
        </p:spPr>
        <p:txBody>
          <a:bodyPr/>
          <a:lstStyle/>
          <a:p>
            <a:r>
              <a:rPr lang="nl-NL" dirty="0">
                <a:solidFill>
                  <a:srgbClr val="0070C0"/>
                </a:solidFill>
              </a:rPr>
              <a:t>Bestuurlijke verantwoordelijkheid </a:t>
            </a:r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222998" y="-339770"/>
            <a:ext cx="6671693" cy="9441289"/>
          </a:xfrm>
        </p:spPr>
      </p:pic>
    </p:spTree>
    <p:extLst>
      <p:ext uri="{BB962C8B-B14F-4D97-AF65-F5344CB8AC3E}">
        <p14:creationId xmlns:p14="http://schemas.microsoft.com/office/powerpoint/2010/main" val="3093039673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</TotalTime>
  <Words>509</Words>
  <Application>Microsoft Office PowerPoint</Application>
  <PresentationFormat>Breedbeeld</PresentationFormat>
  <Paragraphs>129</Paragraphs>
  <Slides>16</Slides>
  <Notes>16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Kantoorthema</vt:lpstr>
      <vt:lpstr>  Welkom bij de Regionale  Implementatie bijeenkomst  11 februari 2019 De Kring, Roosendaal  </vt:lpstr>
      <vt:lpstr>Programma </vt:lpstr>
      <vt:lpstr>Verkennen regievoering in de praktijk  </vt:lpstr>
      <vt:lpstr>Hoezo regie? </vt:lpstr>
      <vt:lpstr>Kenmerken taken casusregie </vt:lpstr>
      <vt:lpstr>Kenmerken taken procesregie </vt:lpstr>
      <vt:lpstr>Kenmerken taken behandelregie </vt:lpstr>
      <vt:lpstr>Operationele verantwoordelijkheid </vt:lpstr>
      <vt:lpstr>Bestuurlijke verantwoordelijkheid </vt:lpstr>
      <vt:lpstr>Veilig Thuis   </vt:lpstr>
      <vt:lpstr>Pauze  </vt:lpstr>
      <vt:lpstr>Vervolgstappen  </vt:lpstr>
      <vt:lpstr>Hoe nu verder met de implementatie?</vt:lpstr>
      <vt:lpstr>Train de trainer casusregie </vt:lpstr>
      <vt:lpstr>Borgen       Jaarlijks evalueren en bijstellen  Zorg en Veiligheidshuizen  i.s.m. Ambtenaren de-escaleren &amp; Trainers  casusregie &amp; Samenwerkingspartners         </vt:lpstr>
      <vt:lpstr>Tot slot 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Regionale  Implementatie bijeenkomst  11 februari 2019</dc:title>
  <dc:creator>Microsoft Office User</dc:creator>
  <cp:lastModifiedBy>Mariska</cp:lastModifiedBy>
  <cp:revision>21</cp:revision>
  <dcterms:created xsi:type="dcterms:W3CDTF">2019-02-06T23:50:38Z</dcterms:created>
  <dcterms:modified xsi:type="dcterms:W3CDTF">2019-02-24T16:33:25Z</dcterms:modified>
</cp:coreProperties>
</file>